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97" r:id="rId7"/>
    <p:sldId id="285" r:id="rId8"/>
    <p:sldId id="272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Play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13" userDrawn="1">
          <p15:clr>
            <a:srgbClr val="A4A3A4"/>
          </p15:clr>
        </p15:guide>
        <p15:guide id="2" orient="horz" pos="1746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jrM9IgphddYUWXhdQjXcToE458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0CB68A-941B-4247-A59E-652B14EB7B67}">
  <a:tblStyle styleId="{F10CB68A-941B-4247-A59E-652B14EB7B67}" styleName="Table_0">
    <a:wholeTbl>
      <a:tcTxStyle b="off" i="off">
        <a:font>
          <a:latin typeface="SF Pro Text Light"/>
          <a:ea typeface="SF Pro Text Light"/>
          <a:cs typeface="SF Pro Text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F"/>
          </a:solidFill>
        </a:fill>
      </a:tcStyle>
    </a:wholeTbl>
    <a:band1H>
      <a:tcTxStyle b="off" i="off"/>
      <a:tcStyle>
        <a:tcBdr/>
        <a:fill>
          <a:solidFill>
            <a:srgbClr val="CAD5F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5F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7D56816-C7E3-4617-9F2F-C164D89E816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>
        <p:guide orient="horz" pos="913"/>
        <p:guide orient="horz" pos="17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5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6" name="Google Shape;3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2" name="Google Shape;4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3353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" name="Google Shape;83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0" name="Google Shape;58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/>
          <p:nvPr/>
        </p:nvSpPr>
        <p:spPr>
          <a:xfrm>
            <a:off x="3066460" y="0"/>
            <a:ext cx="9141306" cy="6857984"/>
          </a:xfrm>
          <a:custGeom>
            <a:avLst/>
            <a:gdLst/>
            <a:ahLst/>
            <a:cxnLst/>
            <a:rect l="l" t="t" r="r" b="b"/>
            <a:pathLst>
              <a:path w="9141306" h="6857984" extrusionOk="0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3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4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4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4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43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объект">
  <p:cSld name="Заголовок + объект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8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5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в 2 строки + объект">
  <p:cSld name="Заголовок в 2 строки + объект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9"/>
          <p:cNvSpPr txBox="1">
            <a:spLocks noGrp="1"/>
          </p:cNvSpPr>
          <p:nvPr>
            <p:ph type="body" idx="1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59"/>
          <p:cNvSpPr txBox="1">
            <a:spLocks noGrp="1"/>
          </p:cNvSpPr>
          <p:nvPr>
            <p:ph type="body" idx="2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5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2 объекта">
  <p:cSld name="Заголовок + 2 объекта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0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60"/>
          <p:cNvSpPr txBox="1">
            <a:spLocks noGrp="1"/>
          </p:cNvSpPr>
          <p:nvPr>
            <p:ph type="body" idx="2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60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актоид">
  <p:cSld name="1 фактоид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1"/>
          <p:cNvPicPr preferRelativeResize="0"/>
          <p:nvPr/>
        </p:nvPicPr>
        <p:blipFill rotWithShape="1">
          <a:blip r:embed="rId2">
            <a:alphaModFix/>
          </a:blip>
          <a:srcRect l="34450" t="19159" r="15832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1"/>
          <p:cNvSpPr txBox="1">
            <a:spLocks noGrp="1"/>
          </p:cNvSpPr>
          <p:nvPr>
            <p:ph type="body" idx="1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61"/>
          <p:cNvSpPr txBox="1">
            <a:spLocks noGrp="1"/>
          </p:cNvSpPr>
          <p:nvPr>
            <p:ph type="body" idx="2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sz="167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фактоида">
  <p:cSld name="2 фактоида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62"/>
          <p:cNvPicPr preferRelativeResize="0"/>
          <p:nvPr/>
        </p:nvPicPr>
        <p:blipFill rotWithShape="1">
          <a:blip r:embed="rId2">
            <a:alphaModFix/>
          </a:blip>
          <a:srcRect l="34450" t="19159" r="15832" b="18805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2"/>
          <p:cNvSpPr txBox="1">
            <a:spLocks noGrp="1"/>
          </p:cNvSpPr>
          <p:nvPr>
            <p:ph type="body" idx="1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62"/>
          <p:cNvSpPr txBox="1">
            <a:spLocks noGrp="1"/>
          </p:cNvSpPr>
          <p:nvPr>
            <p:ph type="body" idx="2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62"/>
          <p:cNvSpPr txBox="1">
            <a:spLocks noGrp="1"/>
          </p:cNvSpPr>
          <p:nvPr>
            <p:ph type="body" idx="3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62"/>
          <p:cNvSpPr txBox="1">
            <a:spLocks noGrp="1"/>
          </p:cNvSpPr>
          <p:nvPr>
            <p:ph type="body" idx="4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6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">
  <p:cSld name="4 фактоида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63"/>
          <p:cNvSpPr txBox="1">
            <a:spLocks noGrp="1"/>
          </p:cNvSpPr>
          <p:nvPr>
            <p:ph type="body" idx="1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63"/>
          <p:cNvSpPr txBox="1">
            <a:spLocks noGrp="1"/>
          </p:cNvSpPr>
          <p:nvPr>
            <p:ph type="body" idx="2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63"/>
          <p:cNvSpPr txBox="1">
            <a:spLocks noGrp="1"/>
          </p:cNvSpPr>
          <p:nvPr>
            <p:ph type="body" idx="3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63"/>
          <p:cNvSpPr txBox="1">
            <a:spLocks noGrp="1"/>
          </p:cNvSpPr>
          <p:nvPr>
            <p:ph type="body" idx="4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63"/>
          <p:cNvSpPr txBox="1">
            <a:spLocks noGrp="1"/>
          </p:cNvSpPr>
          <p:nvPr>
            <p:ph type="body" idx="5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63"/>
          <p:cNvSpPr txBox="1">
            <a:spLocks noGrp="1"/>
          </p:cNvSpPr>
          <p:nvPr>
            <p:ph type="body" idx="6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63"/>
          <p:cNvSpPr txBox="1">
            <a:spLocks noGrp="1"/>
          </p:cNvSpPr>
          <p:nvPr>
            <p:ph type="body" idx="7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 b="1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63"/>
          <p:cNvSpPr txBox="1">
            <a:spLocks noGrp="1"/>
          </p:cNvSpPr>
          <p:nvPr>
            <p:ph type="body" idx="8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фактоида + текст">
  <p:cSld name="4 фактоида + текст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4"/>
          <p:cNvSpPr txBox="1">
            <a:spLocks noGrp="1"/>
          </p:cNvSpPr>
          <p:nvPr>
            <p:ph type="body" idx="1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64"/>
          <p:cNvSpPr txBox="1">
            <a:spLocks noGrp="1"/>
          </p:cNvSpPr>
          <p:nvPr>
            <p:ph type="body" idx="2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64"/>
          <p:cNvSpPr txBox="1">
            <a:spLocks noGrp="1"/>
          </p:cNvSpPr>
          <p:nvPr>
            <p:ph type="body" idx="3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64"/>
          <p:cNvSpPr txBox="1">
            <a:spLocks noGrp="1"/>
          </p:cNvSpPr>
          <p:nvPr>
            <p:ph type="body" idx="4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64"/>
          <p:cNvSpPr txBox="1">
            <a:spLocks noGrp="1"/>
          </p:cNvSpPr>
          <p:nvPr>
            <p:ph type="body" idx="5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64"/>
          <p:cNvSpPr txBox="1">
            <a:spLocks noGrp="1"/>
          </p:cNvSpPr>
          <p:nvPr>
            <p:ph type="body" idx="6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64"/>
          <p:cNvSpPr txBox="1">
            <a:spLocks noGrp="1"/>
          </p:cNvSpPr>
          <p:nvPr>
            <p:ph type="body" idx="7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64"/>
          <p:cNvSpPr txBox="1">
            <a:spLocks noGrp="1"/>
          </p:cNvSpPr>
          <p:nvPr>
            <p:ph type="body" idx="8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64"/>
          <p:cNvSpPr txBox="1">
            <a:spLocks noGrp="1"/>
          </p:cNvSpPr>
          <p:nvPr>
            <p:ph type="body" idx="9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6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6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фактоидов">
  <p:cSld name="6 фактоидов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5"/>
          <p:cNvSpPr txBox="1">
            <a:spLocks noGrp="1"/>
          </p:cNvSpPr>
          <p:nvPr>
            <p:ph type="body" idx="1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65"/>
          <p:cNvSpPr txBox="1">
            <a:spLocks noGrp="1"/>
          </p:cNvSpPr>
          <p:nvPr>
            <p:ph type="body" idx="2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65"/>
          <p:cNvSpPr txBox="1">
            <a:spLocks noGrp="1"/>
          </p:cNvSpPr>
          <p:nvPr>
            <p:ph type="body" idx="3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65"/>
          <p:cNvSpPr txBox="1">
            <a:spLocks noGrp="1"/>
          </p:cNvSpPr>
          <p:nvPr>
            <p:ph type="body" idx="4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65"/>
          <p:cNvSpPr txBox="1">
            <a:spLocks noGrp="1"/>
          </p:cNvSpPr>
          <p:nvPr>
            <p:ph type="body" idx="5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65"/>
          <p:cNvSpPr txBox="1">
            <a:spLocks noGrp="1"/>
          </p:cNvSpPr>
          <p:nvPr>
            <p:ph type="body" idx="6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65"/>
          <p:cNvSpPr txBox="1">
            <a:spLocks noGrp="1"/>
          </p:cNvSpPr>
          <p:nvPr>
            <p:ph type="body" idx="7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65"/>
          <p:cNvSpPr txBox="1">
            <a:spLocks noGrp="1"/>
          </p:cNvSpPr>
          <p:nvPr>
            <p:ph type="body" idx="8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65"/>
          <p:cNvSpPr txBox="1">
            <a:spLocks noGrp="1"/>
          </p:cNvSpPr>
          <p:nvPr>
            <p:ph type="body" idx="9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65"/>
          <p:cNvSpPr txBox="1">
            <a:spLocks noGrp="1"/>
          </p:cNvSpPr>
          <p:nvPr>
            <p:ph type="body" idx="13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65"/>
          <p:cNvSpPr txBox="1">
            <a:spLocks noGrp="1"/>
          </p:cNvSpPr>
          <p:nvPr>
            <p:ph type="body" idx="14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65"/>
          <p:cNvSpPr txBox="1">
            <a:spLocks noGrp="1"/>
          </p:cNvSpPr>
          <p:nvPr>
            <p:ph type="body" idx="15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65"/>
          <p:cNvSpPr txBox="1">
            <a:spLocks noGrp="1"/>
          </p:cNvSpPr>
          <p:nvPr>
            <p:ph type="body" idx="16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6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6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фактоидов">
  <p:cSld name="9 фактоидов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6"/>
          <p:cNvSpPr txBox="1">
            <a:spLocks noGrp="1"/>
          </p:cNvSpPr>
          <p:nvPr>
            <p:ph type="body" idx="1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66"/>
          <p:cNvSpPr txBox="1">
            <a:spLocks noGrp="1"/>
          </p:cNvSpPr>
          <p:nvPr>
            <p:ph type="body" idx="2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66"/>
          <p:cNvSpPr txBox="1">
            <a:spLocks noGrp="1"/>
          </p:cNvSpPr>
          <p:nvPr>
            <p:ph type="body" idx="3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66"/>
          <p:cNvSpPr txBox="1">
            <a:spLocks noGrp="1"/>
          </p:cNvSpPr>
          <p:nvPr>
            <p:ph type="body" idx="4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66"/>
          <p:cNvSpPr txBox="1">
            <a:spLocks noGrp="1"/>
          </p:cNvSpPr>
          <p:nvPr>
            <p:ph type="body" idx="5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66"/>
          <p:cNvSpPr txBox="1">
            <a:spLocks noGrp="1"/>
          </p:cNvSpPr>
          <p:nvPr>
            <p:ph type="body" idx="6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66"/>
          <p:cNvSpPr txBox="1">
            <a:spLocks noGrp="1"/>
          </p:cNvSpPr>
          <p:nvPr>
            <p:ph type="body" idx="7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66"/>
          <p:cNvSpPr txBox="1">
            <a:spLocks noGrp="1"/>
          </p:cNvSpPr>
          <p:nvPr>
            <p:ph type="body" idx="8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66"/>
          <p:cNvSpPr txBox="1">
            <a:spLocks noGrp="1"/>
          </p:cNvSpPr>
          <p:nvPr>
            <p:ph type="body" idx="9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66"/>
          <p:cNvSpPr txBox="1">
            <a:spLocks noGrp="1"/>
          </p:cNvSpPr>
          <p:nvPr>
            <p:ph type="body" idx="13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66"/>
          <p:cNvSpPr txBox="1">
            <a:spLocks noGrp="1"/>
          </p:cNvSpPr>
          <p:nvPr>
            <p:ph type="body" idx="14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66"/>
          <p:cNvSpPr txBox="1">
            <a:spLocks noGrp="1"/>
          </p:cNvSpPr>
          <p:nvPr>
            <p:ph type="body" idx="15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66"/>
          <p:cNvSpPr txBox="1">
            <a:spLocks noGrp="1"/>
          </p:cNvSpPr>
          <p:nvPr>
            <p:ph type="body" idx="16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66"/>
          <p:cNvSpPr txBox="1">
            <a:spLocks noGrp="1"/>
          </p:cNvSpPr>
          <p:nvPr>
            <p:ph type="body" idx="17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66"/>
          <p:cNvSpPr txBox="1">
            <a:spLocks noGrp="1"/>
          </p:cNvSpPr>
          <p:nvPr>
            <p:ph type="body" idx="18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66"/>
          <p:cNvSpPr txBox="1">
            <a:spLocks noGrp="1"/>
          </p:cNvSpPr>
          <p:nvPr>
            <p:ph type="body" idx="19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66"/>
          <p:cNvSpPr txBox="1">
            <a:spLocks noGrp="1"/>
          </p:cNvSpPr>
          <p:nvPr>
            <p:ph type="body" idx="20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66"/>
          <p:cNvSpPr txBox="1">
            <a:spLocks noGrp="1"/>
          </p:cNvSpPr>
          <p:nvPr>
            <p:ph type="body" idx="21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66"/>
          <p:cNvSpPr txBox="1">
            <a:spLocks noGrp="1"/>
          </p:cNvSpPr>
          <p:nvPr>
            <p:ph type="body" idx="22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6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6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фактоидов">
  <p:cSld name="8 фактоидов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7"/>
          <p:cNvSpPr txBox="1">
            <a:spLocks noGrp="1"/>
          </p:cNvSpPr>
          <p:nvPr>
            <p:ph type="body" idx="1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67"/>
          <p:cNvSpPr txBox="1">
            <a:spLocks noGrp="1"/>
          </p:cNvSpPr>
          <p:nvPr>
            <p:ph type="body" idx="2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67"/>
          <p:cNvSpPr txBox="1">
            <a:spLocks noGrp="1"/>
          </p:cNvSpPr>
          <p:nvPr>
            <p:ph type="body" idx="3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67"/>
          <p:cNvSpPr txBox="1">
            <a:spLocks noGrp="1"/>
          </p:cNvSpPr>
          <p:nvPr>
            <p:ph type="body" idx="4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67"/>
          <p:cNvSpPr txBox="1">
            <a:spLocks noGrp="1"/>
          </p:cNvSpPr>
          <p:nvPr>
            <p:ph type="body" idx="5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67"/>
          <p:cNvSpPr txBox="1">
            <a:spLocks noGrp="1"/>
          </p:cNvSpPr>
          <p:nvPr>
            <p:ph type="body" idx="6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67"/>
          <p:cNvSpPr txBox="1">
            <a:spLocks noGrp="1"/>
          </p:cNvSpPr>
          <p:nvPr>
            <p:ph type="body" idx="7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67"/>
          <p:cNvSpPr txBox="1">
            <a:spLocks noGrp="1"/>
          </p:cNvSpPr>
          <p:nvPr>
            <p:ph type="body" idx="8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67"/>
          <p:cNvSpPr txBox="1">
            <a:spLocks noGrp="1"/>
          </p:cNvSpPr>
          <p:nvPr>
            <p:ph type="body" idx="9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67"/>
          <p:cNvSpPr txBox="1">
            <a:spLocks noGrp="1"/>
          </p:cNvSpPr>
          <p:nvPr>
            <p:ph type="body" idx="13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67"/>
          <p:cNvSpPr txBox="1">
            <a:spLocks noGrp="1"/>
          </p:cNvSpPr>
          <p:nvPr>
            <p:ph type="body" idx="14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67"/>
          <p:cNvSpPr txBox="1">
            <a:spLocks noGrp="1"/>
          </p:cNvSpPr>
          <p:nvPr>
            <p:ph type="body" idx="15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67"/>
          <p:cNvSpPr txBox="1">
            <a:spLocks noGrp="1"/>
          </p:cNvSpPr>
          <p:nvPr>
            <p:ph type="body" idx="16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67"/>
          <p:cNvSpPr txBox="1">
            <a:spLocks noGrp="1"/>
          </p:cNvSpPr>
          <p:nvPr>
            <p:ph type="body" idx="17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67"/>
          <p:cNvSpPr txBox="1">
            <a:spLocks noGrp="1"/>
          </p:cNvSpPr>
          <p:nvPr>
            <p:ph type="body" idx="18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67"/>
          <p:cNvSpPr txBox="1">
            <a:spLocks noGrp="1"/>
          </p:cNvSpPr>
          <p:nvPr>
            <p:ph type="body" idx="19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6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6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раздела">
  <p:cSld name="1_Титульный слайд раздела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4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окап телефона (android) ">
  <p:cSld name="Мокап телефона (android) 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8"/>
          <p:cNvSpPr>
            <a:spLocks noGrp="1"/>
          </p:cNvSpPr>
          <p:nvPr>
            <p:ph type="pic" idx="2"/>
          </p:nvPr>
        </p:nvSpPr>
        <p:spPr>
          <a:xfrm>
            <a:off x="7767579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6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68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6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 android)">
  <p:cSld name="Два мокапа телефона (1 android)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9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6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69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7" name="Google Shape;237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8" name="Google Shape;238;p69"/>
          <p:cNvSpPr>
            <a:spLocks noGrp="1"/>
          </p:cNvSpPr>
          <p:nvPr>
            <p:ph type="pic" idx="2"/>
          </p:nvPr>
        </p:nvSpPr>
        <p:spPr>
          <a:xfrm>
            <a:off x="905789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39" name="Google Shape;239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69"/>
          <p:cNvSpPr>
            <a:spLocks noGrp="1"/>
          </p:cNvSpPr>
          <p:nvPr>
            <p:ph type="pic" idx="3"/>
          </p:nvPr>
        </p:nvSpPr>
        <p:spPr>
          <a:xfrm>
            <a:off x="634326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 android) ">
  <p:cSld name="Два мокапа телефона (2 android) 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70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70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5" name="Google Shape;245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70"/>
          <p:cNvSpPr>
            <a:spLocks noGrp="1"/>
          </p:cNvSpPr>
          <p:nvPr>
            <p:ph type="pic" idx="2"/>
          </p:nvPr>
        </p:nvSpPr>
        <p:spPr>
          <a:xfrm>
            <a:off x="3469713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47" name="Google Shape;247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70"/>
          <p:cNvSpPr>
            <a:spLocks noGrp="1"/>
          </p:cNvSpPr>
          <p:nvPr>
            <p:ph type="pic" idx="3"/>
          </p:nvPr>
        </p:nvSpPr>
        <p:spPr>
          <a:xfrm>
            <a:off x="755088" y="1009595"/>
            <a:ext cx="2389452" cy="5034018"/>
          </a:xfrm>
          <a:prstGeom prst="roundRect">
            <a:avLst>
              <a:gd name="adj" fmla="val 806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(android) ">
  <p:cSld name="Увеличенный мокап телефона (android) 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71"/>
          <p:cNvSpPr>
            <a:spLocks noGrp="1"/>
          </p:cNvSpPr>
          <p:nvPr>
            <p:ph type="pic" idx="2"/>
          </p:nvPr>
        </p:nvSpPr>
        <p:spPr>
          <a:xfrm>
            <a:off x="7274309" y="1170527"/>
            <a:ext cx="3457422" cy="7345452"/>
          </a:xfrm>
          <a:prstGeom prst="roundRect">
            <a:avLst>
              <a:gd name="adj" fmla="val 6986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7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71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71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1)">
  <p:cSld name="Два мокапа телефона (1)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72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7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72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60" name="Google Shape;260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" name="Google Shape;261;p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72"/>
          <p:cNvSpPr>
            <a:spLocks noGrp="1"/>
          </p:cNvSpPr>
          <p:nvPr>
            <p:ph type="pic" idx="2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63" name="Google Shape;263;p72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64" name="Google Shape;264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name="adj" fmla="val 9524"/>
              </a:avLst>
            </a:prstGeom>
            <a:solidFill>
              <a:schemeClr val="dk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5" name="Google Shape;265;p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p72"/>
          <p:cNvSpPr>
            <a:spLocks noGrp="1"/>
          </p:cNvSpPr>
          <p:nvPr>
            <p:ph type="pic" idx="3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мокапа телефона (2)">
  <p:cSld name="Два мокапа телефона (2)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3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3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73"/>
          <p:cNvSpPr txBox="1">
            <a:spLocks noGrp="1"/>
          </p:cNvSpPr>
          <p:nvPr>
            <p:ph type="body" idx="1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73"/>
          <p:cNvSpPr txBox="1">
            <a:spLocks noGrp="1"/>
          </p:cNvSpPr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73"/>
          <p:cNvSpPr>
            <a:spLocks noGrp="1"/>
          </p:cNvSpPr>
          <p:nvPr>
            <p:ph type="pic" idx="2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73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3"/>
          <p:cNvSpPr>
            <a:spLocks noGrp="1"/>
          </p:cNvSpPr>
          <p:nvPr>
            <p:ph type="pic" idx="3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75" name="Google Shape;275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величенный мокап телефона ">
  <p:cSld name="Увеличенный мокап телефона 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4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name="adj" fmla="val 9524"/>
            </a:avLst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4"/>
          <p:cNvSpPr>
            <a:spLocks noGrp="1"/>
          </p:cNvSpPr>
          <p:nvPr>
            <p:ph type="pic" idx="2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74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4"/>
          <p:cNvSpPr txBox="1">
            <a:spLocks noGrp="1"/>
          </p:cNvSpPr>
          <p:nvPr>
            <p:ph type="body" idx="1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7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 (16:9)">
  <p:cSld name="Скриншот (16:9)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5"/>
          <p:cNvSpPr>
            <a:spLocks noGrp="1"/>
          </p:cNvSpPr>
          <p:nvPr>
            <p:ph type="pic" idx="2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286" name="Google Shape;286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7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5"/>
          <p:cNvSpPr txBox="1">
            <a:spLocks noGrp="1"/>
          </p:cNvSpPr>
          <p:nvPr>
            <p:ph type="body" idx="1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7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">
  <p:cSld name="1 фото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2" name="Google Shape;292;p76"/>
          <p:cNvSpPr txBox="1">
            <a:spLocks noGrp="1"/>
          </p:cNvSpPr>
          <p:nvPr>
            <p:ph type="ftr" idx="11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7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76"/>
          <p:cNvSpPr txBox="1">
            <a:spLocks noGrp="1"/>
          </p:cNvSpPr>
          <p:nvPr>
            <p:ph type="body" idx="1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 фото">
  <p:cSld name="1_1 фото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7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7" name="Google Shape;297;p77"/>
          <p:cNvSpPr txBox="1">
            <a:spLocks noGrp="1"/>
          </p:cNvSpPr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77"/>
          <p:cNvSpPr txBox="1">
            <a:spLocks noGrp="1"/>
          </p:cNvSpPr>
          <p:nvPr>
            <p:ph type="body" idx="1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5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5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фото + подпись">
  <p:cSld name="1 фото + подпись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8"/>
          <p:cNvSpPr>
            <a:spLocks noGrp="1"/>
          </p:cNvSpPr>
          <p:nvPr>
            <p:ph type="pic" idx="2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1" name="Google Shape;301;p78"/>
          <p:cNvSpPr txBox="1">
            <a:spLocks noGrp="1"/>
          </p:cNvSpPr>
          <p:nvPr>
            <p:ph type="body" idx="1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78"/>
          <p:cNvSpPr txBox="1">
            <a:spLocks noGrp="1"/>
          </p:cNvSpPr>
          <p:nvPr>
            <p:ph type="body" idx="3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78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8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78"/>
          <p:cNvSpPr txBox="1">
            <a:spLocks noGrp="1"/>
          </p:cNvSpPr>
          <p:nvPr>
            <p:ph type="body" idx="4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в кружке">
  <p:cSld name="Фото в кружке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9"/>
          <p:cNvSpPr>
            <a:spLocks noGrp="1"/>
          </p:cNvSpPr>
          <p:nvPr>
            <p:ph type="pic" idx="2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8" name="Google Shape;308;p79"/>
          <p:cNvSpPr txBox="1">
            <a:spLocks noGrp="1"/>
          </p:cNvSpPr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79"/>
          <p:cNvSpPr txBox="1">
            <a:spLocks noGrp="1"/>
          </p:cNvSpPr>
          <p:nvPr>
            <p:ph type="body" idx="1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79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ообществ">
  <p:cSld name="16 сообществ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0"/>
          <p:cNvSpPr>
            <a:spLocks noGrp="1"/>
          </p:cNvSpPr>
          <p:nvPr>
            <p:ph type="pic" idx="2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80"/>
          <p:cNvSpPr>
            <a:spLocks noGrp="1"/>
          </p:cNvSpPr>
          <p:nvPr>
            <p:ph type="pic" idx="3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80"/>
          <p:cNvSpPr>
            <a:spLocks noGrp="1"/>
          </p:cNvSpPr>
          <p:nvPr>
            <p:ph type="pic" idx="4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80"/>
          <p:cNvSpPr>
            <a:spLocks noGrp="1"/>
          </p:cNvSpPr>
          <p:nvPr>
            <p:ph type="pic" idx="5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80"/>
          <p:cNvSpPr>
            <a:spLocks noGrp="1"/>
          </p:cNvSpPr>
          <p:nvPr>
            <p:ph type="pic" idx="6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80"/>
          <p:cNvSpPr>
            <a:spLocks noGrp="1"/>
          </p:cNvSpPr>
          <p:nvPr>
            <p:ph type="pic" idx="7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80"/>
          <p:cNvSpPr>
            <a:spLocks noGrp="1"/>
          </p:cNvSpPr>
          <p:nvPr>
            <p:ph type="pic" idx="8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80"/>
          <p:cNvSpPr>
            <a:spLocks noGrp="1"/>
          </p:cNvSpPr>
          <p:nvPr>
            <p:ph type="pic" idx="9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80"/>
          <p:cNvSpPr>
            <a:spLocks noGrp="1"/>
          </p:cNvSpPr>
          <p:nvPr>
            <p:ph type="pic" idx="13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80"/>
          <p:cNvSpPr>
            <a:spLocks noGrp="1"/>
          </p:cNvSpPr>
          <p:nvPr>
            <p:ph type="pic" idx="14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80"/>
          <p:cNvSpPr>
            <a:spLocks noGrp="1"/>
          </p:cNvSpPr>
          <p:nvPr>
            <p:ph type="pic" idx="15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80"/>
          <p:cNvSpPr>
            <a:spLocks noGrp="1"/>
          </p:cNvSpPr>
          <p:nvPr>
            <p:ph type="pic" idx="16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80"/>
          <p:cNvSpPr>
            <a:spLocks noGrp="1"/>
          </p:cNvSpPr>
          <p:nvPr>
            <p:ph type="pic" idx="17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80"/>
          <p:cNvSpPr>
            <a:spLocks noGrp="1"/>
          </p:cNvSpPr>
          <p:nvPr>
            <p:ph type="pic" idx="18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80"/>
          <p:cNvSpPr>
            <a:spLocks noGrp="1"/>
          </p:cNvSpPr>
          <p:nvPr>
            <p:ph type="pic" idx="19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80"/>
          <p:cNvSpPr>
            <a:spLocks noGrp="1"/>
          </p:cNvSpPr>
          <p:nvPr>
            <p:ph type="pic" idx="20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80"/>
          <p:cNvSpPr txBox="1">
            <a:spLocks noGrp="1"/>
          </p:cNvSpPr>
          <p:nvPr>
            <p:ph type="body" idx="1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80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80"/>
          <p:cNvSpPr txBox="1">
            <a:spLocks noGrp="1"/>
          </p:cNvSpPr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">
  <p:cSld name="Цитата 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81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lang="ru-RU" sz="28800" b="1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81"/>
          <p:cNvSpPr txBox="1">
            <a:spLocks noGrp="1"/>
          </p:cNvSpPr>
          <p:nvPr>
            <p:ph type="body" idx="1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81"/>
          <p:cNvSpPr>
            <a:spLocks noGrp="1"/>
          </p:cNvSpPr>
          <p:nvPr>
            <p:ph type="pic" idx="2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81"/>
          <p:cNvSpPr txBox="1">
            <a:spLocks noGrp="1"/>
          </p:cNvSpPr>
          <p:nvPr>
            <p:ph type="body" idx="3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81"/>
          <p:cNvSpPr txBox="1">
            <a:spLocks noGrp="1"/>
          </p:cNvSpPr>
          <p:nvPr>
            <p:ph type="body" idx="4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81"/>
          <p:cNvSpPr txBox="1">
            <a:spLocks noGrp="1"/>
          </p:cNvSpPr>
          <p:nvPr>
            <p:ph type="body" idx="5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81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без фото">
  <p:cSld name="Цитата без фото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2"/>
          <p:cNvSpPr txBox="1">
            <a:spLocks noGrp="1"/>
          </p:cNvSpPr>
          <p:nvPr>
            <p:ph type="body" idx="1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82"/>
          <p:cNvSpPr txBox="1">
            <a:spLocks noGrp="1"/>
          </p:cNvSpPr>
          <p:nvPr>
            <p:ph type="body" idx="2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82"/>
          <p:cNvSpPr txBox="1">
            <a:spLocks noGrp="1"/>
          </p:cNvSpPr>
          <p:nvPr>
            <p:ph type="body" idx="3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Play"/>
                <a:ea typeface="Play"/>
                <a:cs typeface="Play"/>
                <a:sym typeface="Play"/>
              </a:defRPr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82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lang="ru-RU" sz="28800" b="1" i="0" u="none" strike="noStrike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8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Финальный слайд">
    <p:bg>
      <p:bgPr>
        <a:solidFill>
          <a:schemeClr val="accen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83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83"/>
          <p:cNvSpPr txBox="1">
            <a:spLocks noGrp="1"/>
          </p:cNvSpPr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8" name="Google Shape;348;p8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349" name="Google Shape;349;p8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350" name="Google Shape;350;p8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8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2" name="Google Shape;352;p83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 + подпись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84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84"/>
          <p:cNvSpPr txBox="1">
            <a:spLocks noGrp="1"/>
          </p:cNvSpPr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4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84"/>
          <p:cNvSpPr txBox="1">
            <a:spLocks noGrp="1"/>
          </p:cNvSpPr>
          <p:nvPr>
            <p:ph type="body" idx="1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+ текст в две колонки">
  <p:cSld name="2_Заголовок + текст в две колонки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body" idx="2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 QR">
  <p:cSld name="Финальный с QR">
    <p:bg>
      <p:bgPr>
        <a:solidFill>
          <a:schemeClr val="accen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53"/>
          <p:cNvPicPr preferRelativeResize="0"/>
          <p:nvPr/>
        </p:nvPicPr>
        <p:blipFill rotWithShape="1">
          <a:blip r:embed="rId2">
            <a:alphaModFix/>
          </a:blip>
          <a:srcRect t="4670" r="3105" b="9239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3"/>
          <p:cNvSpPr txBox="1">
            <a:spLocks noGrp="1"/>
          </p:cNvSpPr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3"/>
          <p:cNvSpPr>
            <a:spLocks noGrp="1"/>
          </p:cNvSpPr>
          <p:nvPr>
            <p:ph type="pic" idx="2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4"/>
          <p:cNvSpPr txBox="1">
            <a:spLocks noGrp="1"/>
          </p:cNvSpPr>
          <p:nvPr>
            <p:ph type="body" idx="1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54"/>
          <p:cNvSpPr txBox="1">
            <a:spLocks noGrp="1"/>
          </p:cNvSpPr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54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11" name="Google Shape;111;p54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2" name="Google Shape;112;p54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952500" extrusionOk="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4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avLst/>
                <a:gdLst/>
                <a:ahLst/>
                <a:cxnLst/>
                <a:rect l="l" t="t" r="r" b="b"/>
                <a:pathLst>
                  <a:path w="635397" h="396478" extrusionOk="0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" name="Google Shape;114;p54"/>
            <p:cNvSpPr/>
            <p:nvPr/>
          </p:nvSpPr>
          <p:spPr>
            <a:xfrm>
              <a:off x="775543" y="5715464"/>
              <a:ext cx="463247" cy="290797"/>
            </a:xfrm>
            <a:custGeom>
              <a:avLst/>
              <a:gdLst/>
              <a:ahLst/>
              <a:cxnLst/>
              <a:rect l="l" t="t" r="r" b="b"/>
              <a:pathLst>
                <a:path w="861139" h="540569" extrusionOk="0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Акцент">
  <p:cSld name="Акцент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5"/>
          <p:cNvSpPr txBox="1">
            <a:spLocks noGrp="1"/>
          </p:cNvSpPr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одержание">
  <p:cSld name="Содержание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7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7"/>
          <p:cNvSpPr txBox="1">
            <a:spLocks noGrp="1"/>
          </p:cNvSpPr>
          <p:nvPr>
            <p:ph type="body" idx="1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57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body" idx="1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2"/>
          <p:cNvSpPr txBox="1">
            <a:spLocks noGrp="1"/>
          </p:cNvSpPr>
          <p:nvPr>
            <p:ph type="ftr" idx="11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" name="Google Shape;13;p42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" name="Google Shape;2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2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3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3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3" name="Google Shape;33;p42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3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3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3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4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4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" name="Google Shape;4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5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89" r:id="rId35"/>
    <p:sldLayoutId id="2147483690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"/>
          <p:cNvSpPr txBox="1">
            <a:spLocks noGrp="1"/>
          </p:cNvSpPr>
          <p:nvPr>
            <p:ph type="body" idx="1"/>
          </p:nvPr>
        </p:nvSpPr>
        <p:spPr>
          <a:xfrm>
            <a:off x="658813" y="3067204"/>
            <a:ext cx="102234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 dirty="0"/>
              <a:t>Авторы идеи: Арсений Селякин</a:t>
            </a:r>
            <a:r>
              <a:rPr lang="en-US" dirty="0"/>
              <a:t>, </a:t>
            </a:r>
            <a:r>
              <a:rPr lang="ru-RU" dirty="0"/>
              <a:t>Артем Агафонов</a:t>
            </a:r>
            <a:br>
              <a:rPr lang="ru-RU" dirty="0"/>
            </a:br>
            <a:r>
              <a:rPr lang="ru-RU" dirty="0"/>
              <a:t>Ментор: Арсений Селякин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Команда проекта: </a:t>
            </a:r>
            <a:br>
              <a:rPr lang="ru-RU" dirty="0"/>
            </a:br>
            <a:r>
              <a:rPr lang="ru-RU" dirty="0"/>
              <a:t>Евгений Шаров</a:t>
            </a:r>
            <a:br>
              <a:rPr lang="ru-RU" dirty="0"/>
            </a:br>
            <a:r>
              <a:rPr lang="ru-RU" dirty="0"/>
              <a:t>Артем Кугушев</a:t>
            </a:r>
            <a:br>
              <a:rPr lang="ru-RU" dirty="0"/>
            </a:br>
            <a:r>
              <a:rPr lang="ru-RU" dirty="0"/>
              <a:t>Алексей Сомов</a:t>
            </a:r>
            <a:br>
              <a:rPr lang="ru-RU" dirty="0"/>
            </a:br>
            <a:r>
              <a:rPr lang="ru-RU" dirty="0"/>
              <a:t>Антон Боговский</a:t>
            </a:r>
            <a:endParaRPr dirty="0"/>
          </a:p>
        </p:txBody>
      </p:sp>
      <p:sp>
        <p:nvSpPr>
          <p:cNvPr id="363" name="Google Shape;363;p1"/>
          <p:cNvSpPr txBox="1">
            <a:spLocks noGrp="1"/>
          </p:cNvSpPr>
          <p:nvPr>
            <p:ph type="title"/>
          </p:nvPr>
        </p:nvSpPr>
        <p:spPr>
          <a:xfrm>
            <a:off x="658813" y="47306"/>
            <a:ext cx="10074290" cy="2742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 b="1" dirty="0">
                <a:effectLst/>
              </a:rPr>
              <a:t>Моделирование городского трафика и анализ точек интереса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"/>
          <p:cNvPicPr preferRelativeResize="0"/>
          <p:nvPr/>
        </p:nvPicPr>
        <p:blipFill rotWithShape="1">
          <a:blip r:embed="rId3">
            <a:alphaModFix/>
          </a:blip>
          <a:srcRect l="20473" t="26084" r="9288" b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"/>
          <p:cNvSpPr txBox="1">
            <a:spLocks noGrp="1"/>
          </p:cNvSpPr>
          <p:nvPr>
            <p:ph type="title"/>
          </p:nvPr>
        </p:nvSpPr>
        <p:spPr>
          <a:xfrm>
            <a:off x="603172" y="1119966"/>
            <a:ext cx="5726376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 dirty="0">
                <a:solidFill>
                  <a:schemeClr val="lt1"/>
                </a:solidFill>
              </a:rPr>
              <a:t>Описание проекта</a:t>
            </a:r>
            <a:endParaRPr dirty="0"/>
          </a:p>
        </p:txBody>
      </p:sp>
      <p:sp>
        <p:nvSpPr>
          <p:cNvPr id="370" name="Google Shape;370;p2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"/>
          <p:cNvSpPr/>
          <p:nvPr/>
        </p:nvSpPr>
        <p:spPr>
          <a:xfrm>
            <a:off x="6003744" y="4024386"/>
            <a:ext cx="1807593" cy="830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Передаём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</a:rPr>
              <a:t>результаты бизнесу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"/>
          <p:cNvSpPr/>
          <p:nvPr/>
        </p:nvSpPr>
        <p:spPr>
          <a:xfrm>
            <a:off x="671514" y="4867422"/>
            <a:ext cx="1807593" cy="95234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Знаем процент озеленения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"/>
          <p:cNvSpPr txBox="1"/>
          <p:nvPr/>
        </p:nvSpPr>
        <p:spPr>
          <a:xfrm>
            <a:off x="647760" y="1680705"/>
            <a:ext cx="10874375" cy="936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Проект состоит из двух задач: </a:t>
            </a: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700"/>
              <a:buFont typeface="Arial" panose="020B0604020202020204" pitchFamily="34" charset="0"/>
              <a:buChar char="•"/>
            </a:pPr>
            <a:r>
              <a:rPr lang="ru-RU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Моделирование городского трафика и анализ точек интереса</a:t>
            </a: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700"/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dk1"/>
                </a:solidFill>
              </a:rPr>
              <a:t>Определение процента озеленения заданного полигона по спутниковым снимкам</a:t>
            </a: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387" name="Google Shape;387;p3"/>
          <p:cNvSpPr/>
          <p:nvPr/>
        </p:nvSpPr>
        <p:spPr>
          <a:xfrm>
            <a:off x="3081604" y="4867421"/>
            <a:ext cx="2085139" cy="952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Оцениваем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lt1"/>
                </a:solidFill>
              </a:rPr>
              <a:t>привлекательность локации для инвестиций</a:t>
            </a:r>
            <a:endParaRPr lang="ru-RU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"/>
          <p:cNvSpPr/>
          <p:nvPr/>
        </p:nvSpPr>
        <p:spPr>
          <a:xfrm>
            <a:off x="8741650" y="3864325"/>
            <a:ext cx="1205100" cy="1150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180000" rIns="91425" bIns="45700" anchor="ctr" anchorCtr="0">
            <a:noAutofit/>
          </a:bodyPr>
          <a:lstStyle/>
          <a:p>
            <a:pPr marL="0" marR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lang="ru-RU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7166" y="4132473"/>
            <a:ext cx="614068" cy="6140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3"/>
          <p:cNvCxnSpPr>
            <a:cxnSpLocks/>
          </p:cNvCxnSpPr>
          <p:nvPr/>
        </p:nvCxnSpPr>
        <p:spPr>
          <a:xfrm>
            <a:off x="2479107" y="3543376"/>
            <a:ext cx="602497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393" name="Google Shape;393;p3"/>
          <p:cNvCxnSpPr>
            <a:cxnSpLocks/>
            <a:stCxn id="383" idx="3"/>
            <a:endCxn id="387" idx="1"/>
          </p:cNvCxnSpPr>
          <p:nvPr/>
        </p:nvCxnSpPr>
        <p:spPr>
          <a:xfrm>
            <a:off x="2479107" y="5343596"/>
            <a:ext cx="602497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394" name="Google Shape;394;p3"/>
          <p:cNvCxnSpPr>
            <a:cxnSpLocks/>
            <a:endCxn id="380" idx="1"/>
          </p:cNvCxnSpPr>
          <p:nvPr/>
        </p:nvCxnSpPr>
        <p:spPr>
          <a:xfrm>
            <a:off x="5166743" y="3609265"/>
            <a:ext cx="837001" cy="830242"/>
          </a:xfrm>
          <a:prstGeom prst="bentConnector3">
            <a:avLst>
              <a:gd name="adj1" fmla="val 40896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395" name="Google Shape;395;p3"/>
          <p:cNvCxnSpPr>
            <a:cxnSpLocks/>
          </p:cNvCxnSpPr>
          <p:nvPr/>
        </p:nvCxnSpPr>
        <p:spPr>
          <a:xfrm flipV="1">
            <a:off x="4996026" y="4439511"/>
            <a:ext cx="1007705" cy="903485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397" name="Google Shape;397;p3"/>
          <p:cNvCxnSpPr>
            <a:stCxn id="380" idx="3"/>
            <a:endCxn id="388" idx="1"/>
          </p:cNvCxnSpPr>
          <p:nvPr/>
        </p:nvCxnSpPr>
        <p:spPr>
          <a:xfrm>
            <a:off x="7811337" y="4439507"/>
            <a:ext cx="9303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F1BC3E87-0172-2994-96ED-12EEE602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35" name="Google Shape;383;p3">
            <a:extLst>
              <a:ext uri="{FF2B5EF4-FFF2-40B4-BE49-F238E27FC236}">
                <a16:creationId xmlns:a16="http://schemas.microsoft.com/office/drawing/2014/main" id="{A2EA01C4-44FC-555A-D9F4-432B37B0B6E7}"/>
              </a:ext>
            </a:extLst>
          </p:cNvPr>
          <p:cNvSpPr/>
          <p:nvPr/>
        </p:nvSpPr>
        <p:spPr>
          <a:xfrm>
            <a:off x="671514" y="3067202"/>
            <a:ext cx="1807593" cy="95234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Знаем трафик и количество людей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87;p3">
            <a:extLst>
              <a:ext uri="{FF2B5EF4-FFF2-40B4-BE49-F238E27FC236}">
                <a16:creationId xmlns:a16="http://schemas.microsoft.com/office/drawing/2014/main" id="{19BF671A-6167-4EEF-1C01-C94917371865}"/>
              </a:ext>
            </a:extLst>
          </p:cNvPr>
          <p:cNvSpPr/>
          <p:nvPr/>
        </p:nvSpPr>
        <p:spPr>
          <a:xfrm>
            <a:off x="3082468" y="3067202"/>
            <a:ext cx="2085140" cy="952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Предлагаем место с хорошей проходимостью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"/>
          <p:cNvSpPr txBox="1">
            <a:spLocks noGrp="1"/>
          </p:cNvSpPr>
          <p:nvPr>
            <p:ph type="body" idx="1"/>
          </p:nvPr>
        </p:nvSpPr>
        <p:spPr>
          <a:xfrm>
            <a:off x="677334" y="2235365"/>
            <a:ext cx="10855854" cy="359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55588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ru-RU" sz="2000" dirty="0"/>
              <a:t>Ритейл-бизнесу важно понимать, где люди живут, где работают, по каким путям чаще всего перемещаются. Данная информация позволяет открывать магазины в точках с наибольшей проходимостью или населённостью</a:t>
            </a:r>
            <a:r>
              <a:rPr lang="en-US" sz="2000" dirty="0"/>
              <a:t>,</a:t>
            </a:r>
            <a:r>
              <a:rPr lang="ru-RU" sz="2000" dirty="0"/>
              <a:t> что приводит к увеличению выручки</a:t>
            </a:r>
            <a:br>
              <a:rPr lang="ru-RU" sz="2000" dirty="0"/>
            </a:br>
            <a:br>
              <a:rPr lang="ru-RU" sz="2000" dirty="0"/>
            </a:br>
            <a:endParaRPr lang="ru-RU" sz="2000" dirty="0"/>
          </a:p>
          <a:p>
            <a:pPr marL="255588" lvl="1" indent="-255588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ru-RU" sz="2000" dirty="0"/>
              <a:t>Отельному бизнесу необходимо оценивать привлекательность локаций для последующей инвестиции/покупки. Один из критериев - процент озеленения локации</a:t>
            </a:r>
            <a:r>
              <a:rPr lang="en-US" sz="2000" dirty="0"/>
              <a:t>, </a:t>
            </a:r>
            <a:r>
              <a:rPr lang="ru-RU" sz="2000" dirty="0"/>
              <a:t>то есть процент от общей площади заданного полигона, наполненный “зелеными объектами” - газонами, парками, деревьями.</a:t>
            </a:r>
          </a:p>
        </p:txBody>
      </p:sp>
      <p:sp>
        <p:nvSpPr>
          <p:cNvPr id="405" name="Google Shape;405;p4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Польза от внедрения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278966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Используемые инструменты в задаче 1</a:t>
            </a:r>
            <a:endParaRPr dirty="0"/>
          </a:p>
        </p:txBody>
      </p:sp>
      <p:sp>
        <p:nvSpPr>
          <p:cNvPr id="413" name="Google Shape;413;p6"/>
          <p:cNvSpPr txBox="1"/>
          <p:nvPr/>
        </p:nvSpPr>
        <p:spPr>
          <a:xfrm>
            <a:off x="677334" y="2235365"/>
            <a:ext cx="4512183" cy="359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5588" marR="0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PostgreSQL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для хранения данных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DVC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для хранения и обучения моделей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streamlit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folium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для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backend. </a:t>
            </a:r>
          </a:p>
          <a:p>
            <a:pPr marL="255588" marR="0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Открытые данные: Росреестр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Реформа ЖКХ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ЖилФондстрой</a:t>
            </a:r>
          </a:p>
          <a:p>
            <a:pPr marL="255588" marR="0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ru-RU" sz="2000" dirty="0">
                <a:solidFill>
                  <a:schemeClr val="dk1"/>
                </a:solidFill>
              </a:rPr>
              <a:t>Для выбора моделей есть несколько эвристик</a:t>
            </a:r>
            <a:r>
              <a:rPr lang="en-US" sz="2000" dirty="0">
                <a:solidFill>
                  <a:schemeClr val="dk1"/>
                </a:solidFill>
              </a:rPr>
              <a:t>,</a:t>
            </a:r>
            <a:r>
              <a:rPr lang="ru-RU" sz="2000" dirty="0">
                <a:solidFill>
                  <a:schemeClr val="dk1"/>
                </a:solidFill>
              </a:rPr>
              <a:t> они требуют уточнения</a:t>
            </a:r>
            <a:endParaRPr lang="ru-RU"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588" marR="0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endParaRPr lang="ru-RU"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83;p3">
            <a:extLst>
              <a:ext uri="{FF2B5EF4-FFF2-40B4-BE49-F238E27FC236}">
                <a16:creationId xmlns:a16="http://schemas.microsoft.com/office/drawing/2014/main" id="{9653F28C-5002-7912-E1B2-1D5A0533C262}"/>
              </a:ext>
            </a:extLst>
          </p:cNvPr>
          <p:cNvSpPr/>
          <p:nvPr/>
        </p:nvSpPr>
        <p:spPr>
          <a:xfrm>
            <a:off x="10251546" y="1487746"/>
            <a:ext cx="1263120" cy="66548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lt1"/>
                </a:solidFill>
              </a:rPr>
              <a:t>Данные</a:t>
            </a:r>
            <a:endParaRPr sz="1600" dirty="0">
              <a:solidFill>
                <a:schemeClr val="lt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64D71E-E7AE-8C09-89F0-B7BA80F35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931" y="704638"/>
            <a:ext cx="1500349" cy="654473"/>
          </a:xfrm>
          <a:prstGeom prst="rect">
            <a:avLst/>
          </a:prstGeom>
        </p:spPr>
      </p:pic>
      <p:cxnSp>
        <p:nvCxnSpPr>
          <p:cNvPr id="7" name="Google Shape;391;p3">
            <a:extLst>
              <a:ext uri="{FF2B5EF4-FFF2-40B4-BE49-F238E27FC236}">
                <a16:creationId xmlns:a16="http://schemas.microsoft.com/office/drawing/2014/main" id="{FC3BCA97-C4C5-7A31-F242-8AFBC6F3E10B}"/>
              </a:ext>
            </a:extLst>
          </p:cNvPr>
          <p:cNvCxnSpPr>
            <a:cxnSpLocks/>
          </p:cNvCxnSpPr>
          <p:nvPr/>
        </p:nvCxnSpPr>
        <p:spPr>
          <a:xfrm flipH="1">
            <a:off x="9704125" y="1819351"/>
            <a:ext cx="547421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B3A183B-7B2C-0412-5C53-277DFA3B2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111" y="1544992"/>
            <a:ext cx="1150139" cy="690373"/>
          </a:xfrm>
          <a:prstGeom prst="rect">
            <a:avLst/>
          </a:prstGeom>
        </p:spPr>
      </p:pic>
      <p:sp>
        <p:nvSpPr>
          <p:cNvPr id="15" name="Google Shape;383;p3">
            <a:extLst>
              <a:ext uri="{FF2B5EF4-FFF2-40B4-BE49-F238E27FC236}">
                <a16:creationId xmlns:a16="http://schemas.microsoft.com/office/drawing/2014/main" id="{C66459C7-6CD9-6083-C091-0EEC26EDA8E8}"/>
              </a:ext>
            </a:extLst>
          </p:cNvPr>
          <p:cNvSpPr/>
          <p:nvPr/>
        </p:nvSpPr>
        <p:spPr>
          <a:xfrm>
            <a:off x="6575695" y="1487746"/>
            <a:ext cx="1263120" cy="66548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dirty="0">
                <a:solidFill>
                  <a:schemeClr val="lt1"/>
                </a:solidFill>
              </a:rPr>
              <a:t>Модель</a:t>
            </a:r>
            <a:endParaRPr sz="1600" dirty="0">
              <a:solidFill>
                <a:schemeClr val="lt1"/>
              </a:solidFill>
            </a:endParaRPr>
          </a:p>
        </p:txBody>
      </p:sp>
      <p:cxnSp>
        <p:nvCxnSpPr>
          <p:cNvPr id="16" name="Google Shape;391;p3">
            <a:extLst>
              <a:ext uri="{FF2B5EF4-FFF2-40B4-BE49-F238E27FC236}">
                <a16:creationId xmlns:a16="http://schemas.microsoft.com/office/drawing/2014/main" id="{31A26922-3AC1-E0B9-DEC1-9078B978C131}"/>
              </a:ext>
            </a:extLst>
          </p:cNvPr>
          <p:cNvCxnSpPr>
            <a:cxnSpLocks/>
          </p:cNvCxnSpPr>
          <p:nvPr/>
        </p:nvCxnSpPr>
        <p:spPr>
          <a:xfrm>
            <a:off x="7838815" y="1819351"/>
            <a:ext cx="502439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20" name="Google Shape;387;p3">
            <a:extLst>
              <a:ext uri="{FF2B5EF4-FFF2-40B4-BE49-F238E27FC236}">
                <a16:creationId xmlns:a16="http://schemas.microsoft.com/office/drawing/2014/main" id="{2DFF45DD-6728-5629-577C-FE5099B8DFBC}"/>
              </a:ext>
            </a:extLst>
          </p:cNvPr>
          <p:cNvSpPr/>
          <p:nvPr/>
        </p:nvSpPr>
        <p:spPr>
          <a:xfrm>
            <a:off x="8257100" y="3314700"/>
            <a:ext cx="1572459" cy="7181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</a:rPr>
              <a:t>Backend</a:t>
            </a:r>
            <a:endParaRPr lang="ru-RU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391;p3">
            <a:extLst>
              <a:ext uri="{FF2B5EF4-FFF2-40B4-BE49-F238E27FC236}">
                <a16:creationId xmlns:a16="http://schemas.microsoft.com/office/drawing/2014/main" id="{5858CBA2-3F44-18F2-D4BD-0BF5B47ABDEF}"/>
              </a:ext>
            </a:extLst>
          </p:cNvPr>
          <p:cNvCxnSpPr>
            <a:cxnSpLocks/>
          </p:cNvCxnSpPr>
          <p:nvPr/>
        </p:nvCxnSpPr>
        <p:spPr>
          <a:xfrm>
            <a:off x="7207255" y="2121065"/>
            <a:ext cx="974720" cy="108886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25" name="Google Shape;391;p3">
            <a:extLst>
              <a:ext uri="{FF2B5EF4-FFF2-40B4-BE49-F238E27FC236}">
                <a16:creationId xmlns:a16="http://schemas.microsoft.com/office/drawing/2014/main" id="{0812E6E5-F938-D9D8-1918-F5139B206CE6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9896475" y="2153233"/>
            <a:ext cx="986631" cy="108526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lg" len="lg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A79294-6157-39D0-65D9-90CB8F51E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100" y="2524125"/>
            <a:ext cx="1546666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"/>
          <p:cNvSpPr txBox="1">
            <a:spLocks noGrp="1"/>
          </p:cNvSpPr>
          <p:nvPr>
            <p:ph type="title"/>
          </p:nvPr>
        </p:nvSpPr>
        <p:spPr>
          <a:xfrm>
            <a:off x="677334" y="692150"/>
            <a:ext cx="5278966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Используемые инструменты в задаче 2</a:t>
            </a:r>
            <a:endParaRPr dirty="0"/>
          </a:p>
        </p:txBody>
      </p:sp>
      <p:sp>
        <p:nvSpPr>
          <p:cNvPr id="413" name="Google Shape;413;p6"/>
          <p:cNvSpPr txBox="1"/>
          <p:nvPr/>
        </p:nvSpPr>
        <p:spPr>
          <a:xfrm>
            <a:off x="677334" y="2235365"/>
            <a:ext cx="4512183" cy="359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5588" marR="0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DVC, streamlit + folium, cv2</a:t>
            </a:r>
          </a:p>
          <a:p>
            <a:pPr marL="255588" marR="0" lvl="1" indent="-255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Открытые данные: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data.mos.ru,</a:t>
            </a:r>
            <a:b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Sentinel-2, MODIS</a:t>
            </a:r>
            <a:endParaRPr lang="ru-RU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5588" marR="0" lvl="1" indent="-255588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ru-RU" sz="2000" dirty="0">
                <a:solidFill>
                  <a:schemeClr val="dk1"/>
                </a:solidFill>
              </a:rPr>
              <a:t>Применяем фильтр для выделения зелёных объектов летом, используем снимки в разные времена года для валидации.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F3B636-7EB5-4BA5-E2E7-C6DCF5B13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023" y="156440"/>
            <a:ext cx="3015084" cy="315392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27569A-8169-1422-01F8-D5F8C428E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024" y="3547639"/>
            <a:ext cx="3015084" cy="302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28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677863" y="692150"/>
            <a:ext cx="10874375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 dirty="0"/>
              <a:t>Планы по выполнению проекта</a:t>
            </a:r>
            <a:endParaRPr dirty="0"/>
          </a:p>
        </p:txBody>
      </p:sp>
      <p:grpSp>
        <p:nvGrpSpPr>
          <p:cNvPr id="837" name="Google Shape;837;p30"/>
          <p:cNvGrpSpPr/>
          <p:nvPr/>
        </p:nvGrpSpPr>
        <p:grpSpPr>
          <a:xfrm>
            <a:off x="658812" y="2232530"/>
            <a:ext cx="10639189" cy="3299588"/>
            <a:chOff x="658812" y="2232530"/>
            <a:chExt cx="9830123" cy="3048668"/>
          </a:xfrm>
        </p:grpSpPr>
        <p:sp>
          <p:nvSpPr>
            <p:cNvPr id="839" name="Google Shape;839;p30"/>
            <p:cNvSpPr txBox="1"/>
            <p:nvPr/>
          </p:nvSpPr>
          <p:spPr>
            <a:xfrm>
              <a:off x="4418705" y="3199100"/>
              <a:ext cx="2311424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ru-RU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Создание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ru-RU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в</a:t>
              </a:r>
              <a:r>
                <a:rPr lang="ru-RU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алидация и улучшение </a:t>
              </a:r>
              <a:r>
                <a:rPr lang="ru-RU" sz="1600" dirty="0">
                  <a:solidFill>
                    <a:schemeClr val="dk1"/>
                  </a:solidFill>
                </a:rPr>
                <a:t>построенных моделей</a:t>
              </a: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lang="ru-R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0"/>
            <p:cNvSpPr txBox="1"/>
            <p:nvPr/>
          </p:nvSpPr>
          <p:spPr>
            <a:xfrm>
              <a:off x="8177511" y="3199100"/>
              <a:ext cx="2311424" cy="1976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ru-RU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Создание сервиса</a:t>
              </a: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lang="ru-RU" sz="1600" dirty="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ru-RU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Эту задачу мы рассматриваем как дополнительную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0"/>
            <p:cNvSpPr txBox="1"/>
            <p:nvPr/>
          </p:nvSpPr>
          <p:spPr>
            <a:xfrm>
              <a:off x="658812" y="3260026"/>
              <a:ext cx="2312510" cy="2021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ru-RU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Сбор </a:t>
              </a:r>
              <a:r>
                <a:rPr lang="ru-RU" sz="1600" dirty="0">
                  <a:solidFill>
                    <a:schemeClr val="dk1"/>
                  </a:solidFill>
                </a:rPr>
                <a:t>и анализ </a:t>
              </a:r>
              <a:r>
                <a:rPr lang="ru-RU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данных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ru-RU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налаживание 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backend</a:t>
              </a:r>
              <a:endParaRPr lang="ru-R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endParaRPr lang="ru-RU" sz="1600" dirty="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ru-RU" sz="1600" dirty="0">
                  <a:solidFill>
                    <a:schemeClr val="dk1"/>
                  </a:solidFill>
                </a:rPr>
                <a:t>Это первостепенная задача, важно создать хороший фундамент для дальнейшей работы</a:t>
              </a:r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658813" y="2232530"/>
              <a:ext cx="800791" cy="8007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-RU" sz="3200" b="0" i="0" u="none" strike="noStrike" cap="non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4749166" y="2232530"/>
              <a:ext cx="800791" cy="8007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-RU" sz="3200" b="0" i="0" u="none" strike="noStrike" cap="non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8177512" y="2232530"/>
              <a:ext cx="800791" cy="8007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ru-RU" sz="3200" dirty="0">
                  <a:solidFill>
                    <a:schemeClr val="lt1"/>
                  </a:solidFill>
                  <a:latin typeface="Play"/>
                  <a:sym typeface="Play"/>
                </a:rPr>
                <a:t>3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1"/>
          <p:cNvSpPr txBox="1">
            <a:spLocks noGrp="1"/>
          </p:cNvSpPr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Спасибо </a:t>
            </a:r>
            <a:br>
              <a:rPr lang="ru-RU"/>
            </a:br>
            <a:r>
              <a:rPr lang="ru-RU"/>
              <a:t>за внимание!</a:t>
            </a:r>
            <a:endParaRPr/>
          </a:p>
        </p:txBody>
      </p:sp>
      <p:pic>
        <p:nvPicPr>
          <p:cNvPr id="583" name="Google Shape;583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296</Words>
  <Application>Microsoft Office PowerPoint</Application>
  <PresentationFormat>Широкоэкранный</PresentationFormat>
  <Paragraphs>40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Play</vt:lpstr>
      <vt:lpstr>VK New Color</vt:lpstr>
      <vt:lpstr>Моделирование городского трафика и анализ точек интереса</vt:lpstr>
      <vt:lpstr>Описание проекта</vt:lpstr>
      <vt:lpstr>Задачи</vt:lpstr>
      <vt:lpstr>Польза от внедрения</vt:lpstr>
      <vt:lpstr>Используемые инструменты в задаче 1</vt:lpstr>
      <vt:lpstr>Используемые инструменты в задаче 2</vt:lpstr>
      <vt:lpstr>Планы по выполнению проекта</vt:lpstr>
      <vt:lpstr>Спасибо 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проекта</dc:title>
  <dc:creator>Проскурина Татьяна Сергеевна</dc:creator>
  <cp:lastModifiedBy>Алексей Сомов</cp:lastModifiedBy>
  <cp:revision>5</cp:revision>
  <dcterms:created xsi:type="dcterms:W3CDTF">2020-08-24T10:59:58Z</dcterms:created>
  <dcterms:modified xsi:type="dcterms:W3CDTF">2023-04-14T14:57:18Z</dcterms:modified>
</cp:coreProperties>
</file>